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1</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770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主旨大意题。通读全文可知，威尔逊先生在搜索学生口袋之前，要求班里的学生闭上眼睛，他自己也闭上眼睛，并且未公开批评年轻人偷手表，本故事强调老师通过保护学生尊严的方式影响了其一生。故选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10084"/>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learn from the story?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young man returned the watch himself.</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 told everyone who took the watch.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Wilson’s kindness changed the young man’s life.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 punished the young man for his mistakes.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3685" y="1319003"/>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90962"/>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主要讲述了一位年轻人主动在街上与威尔逊先生相认</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并详细回忆了学生时代因偷表被威尔逊先生保护尊严的经历。</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5" name="图片 4"/>
          <p:cNvPicPr>
            <a:picLocks noChangeAspect="1"/>
          </p:cNvPicPr>
          <p:nvPr/>
        </p:nvPicPr>
        <p:blipFill>
          <a:blip r:embed="rId2"/>
          <a:stretch>
            <a:fillRect/>
          </a:stretch>
        </p:blipFill>
        <p:spPr>
          <a:xfrm>
            <a:off x="778720" y="1258777"/>
            <a:ext cx="10632970" cy="145014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on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 met a young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man,who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 “Do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remember 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the young man told him he was his student and now he was a teacher as well.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 asked the young man at what time he decided to be a teacher.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young man then told him the following story: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was a little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used to be very quiet. At that time my parents were busy with their work. I had to live with my grandparents. It seemed that nobody cared much about 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friend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mine, Martin, came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with a nice new watch. It was shiny brightly in the sun and I knew I wanted it. I took it out of Martin’s pocket.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Shortly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Martin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noticed that his watch was missing and immediately told you about it. You told the class that whoever took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should return it. I didn’t give it back. You closed the door and told us all to stand up and form a circle. You were going to search our pockets.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us to close our eyes because you would only look for his watch if we all had our eyes closed.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searched my pocket and found the watch there. You kept searching everyone’s pockets and when you were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 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the watch.” You never said who took the watch to save my dignity forever. But it was the greatest shame of my life. You never said anything. You never shouted at me or took me aside to give me a lesson. I received your message clearly.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0796"/>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remember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story, 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 The old man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answered, “Yes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remember the situation with the missing watch. I was looking for it in everyone’s pocket. I didn’t remember you because I closed my eyes too. You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 young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gave knowledge and I also did what a teacher would do for students.”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rPr>
              <a:t>“Then the young man told him he was his student and now he was a teacher as well</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可知，这个年轻人现在也是一名老师。故选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798180"/>
            <a:ext cx="11485848" cy="1753235"/>
          </a:xfrm>
        </p:spPr>
        <p:txBody>
          <a:bodyPr/>
          <a:lstStyle/>
          <a:p>
            <a:pPr hangingPunct="0">
              <a:spcAft>
                <a:spcPts val="0"/>
              </a:spcAft>
              <a:tabLst>
                <a:tab pos="4049395" algn="l"/>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young man now?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4049395" algn="l"/>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	B. A teacher.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nurse.	D. A policeman.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502" y="1907099"/>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134975"/>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细节理解题。根据第五段中的</a:t>
            </a:r>
            <a:r>
              <a:rPr lang="en-US" altLang="zh-CN" b="1">
                <a:solidFill>
                  <a:srgbClr val="FF0000"/>
                </a:solidFill>
                <a:latin typeface="Times New Roman" panose="02020603050405020304" pitchFamily="18" charset="0"/>
                <a:ea typeface="宋体" panose="02010600030101010101" pitchFamily="2" charset="-122"/>
              </a:rPr>
              <a:t>“However, you asked us to close our eyes because you would only look for his watch if we all had our eyes closed</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可知，威尔逊先生在学生们都闭上眼睛的情况下才开始寻找马丁的手表。由此可知，威尔逊先生在搜索口袋之前，要求班里的学生闭上眼睛。故选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60207"/>
            <a:ext cx="11485848" cy="1753235"/>
          </a:xfrm>
        </p:spPr>
        <p:txBody>
          <a:bodyPr/>
          <a:lstStyle/>
          <a:p>
            <a:pPr hangingPunct="0">
              <a:spcAft>
                <a:spcPts val="0"/>
              </a:spcAft>
              <a:tabLst>
                <a:tab pos="4049395" algn="l"/>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 ask the class to do before searching pockets?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4049395" algn="l"/>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line.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Close their eyes.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Open their bags.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Tell the truth.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502" y="1569126"/>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06296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推理判断题。根据第六段中的</a:t>
            </a:r>
            <a:r>
              <a:rPr lang="en-US" altLang="zh-CN" b="1">
                <a:solidFill>
                  <a:srgbClr val="FF0000"/>
                </a:solidFill>
                <a:latin typeface="Times New Roman" panose="02020603050405020304" pitchFamily="18" charset="0"/>
                <a:ea typeface="宋体" panose="02010600030101010101" pitchFamily="2" charset="-122"/>
              </a:rPr>
              <a:t>“You never said who took the watch to save my dignity forever</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But it was the greatest shame of my life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a:solidFill>
                  <a:srgbClr val="FF0000"/>
                </a:solidFill>
                <a:latin typeface="Times New Roman" panose="02020603050405020304" pitchFamily="18" charset="0"/>
                <a:ea typeface="宋体" panose="02010600030101010101" pitchFamily="2" charset="-122"/>
              </a:rPr>
              <a:t>“I received your message clearly</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可知，老师未公开批评年轻人偷手表，年轻人却清楚地理解了老师的意思。由此推知，年轻人应是感到羞愧与感激。故选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12263"/>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young man feel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 found the watch?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Happy and proud.	B. Angry and upset.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Ashamed but thankful.	D. Excited but sad.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3685" y="1521182"/>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2429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a:t>
            </a:r>
            <a:r>
              <a:rPr lang="en-US" altLang="zh-CN" b="1">
                <a:solidFill>
                  <a:srgbClr val="FF0000"/>
                </a:solidFill>
                <a:latin typeface="Times New Roman" panose="02020603050405020304" pitchFamily="18" charset="0"/>
                <a:ea typeface="宋体" panose="02010600030101010101" pitchFamily="2" charset="-122"/>
              </a:rPr>
              <a:t>“I didn’t remember you because I closed my eyes too</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可知，威尔逊先生在搜查时也闭眼了，所以不知道是谁偷的手表。故选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68198"/>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Wilson know who stole the watch?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he had too many students.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the young man changed a lot.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he didn’t care about the young man.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Because he closed his eyes when searching.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3685" y="1577117"/>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3376</Words>
  <Application>WPS 演示</Application>
  <PresentationFormat>自定义</PresentationFormat>
  <Paragraphs>60</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468</cp:revision>
  <dcterms:created xsi:type="dcterms:W3CDTF">2020-11-06T05:24:00Z</dcterms:created>
  <dcterms:modified xsi:type="dcterms:W3CDTF">2025-09-18T04:49:26Z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